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1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8" r:id="rId7"/>
  </p:sldIdLst>
  <p:sldSz cx="18288000" cy="10287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entury Gothic" panose="020B0502020202020204" pitchFamily="34" charset="0"/>
      <p:regular r:id="rId12"/>
      <p:bold r:id="rId13"/>
      <p:italic r:id="rId14"/>
      <p:boldItalic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 autoAdjust="0"/>
    <p:restoredTop sz="96449" autoAdjust="0"/>
  </p:normalViewPr>
  <p:slideViewPr>
    <p:cSldViewPr>
      <p:cViewPr>
        <p:scale>
          <a:sx n="66" d="100"/>
          <a:sy n="66" d="100"/>
        </p:scale>
        <p:origin x="450" y="4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21" Type="http://schemas.openxmlformats.org/officeDocument/2006/relationships/image" Target="../media/image21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4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10" Type="http://schemas.openxmlformats.org/officeDocument/2006/relationships/image" Target="../media/image10.pn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18" Type="http://schemas.openxmlformats.org/officeDocument/2006/relationships/image" Target="../media/image42.png"/><Relationship Id="rId3" Type="http://schemas.openxmlformats.org/officeDocument/2006/relationships/image" Target="../media/image27.svg"/><Relationship Id="rId21" Type="http://schemas.openxmlformats.org/officeDocument/2006/relationships/image" Target="../media/image45.svg"/><Relationship Id="rId7" Type="http://schemas.openxmlformats.org/officeDocument/2006/relationships/image" Target="../media/image31.sv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5" Type="http://schemas.openxmlformats.org/officeDocument/2006/relationships/image" Target="../media/image49.sv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24" Type="http://schemas.openxmlformats.org/officeDocument/2006/relationships/image" Target="../media/image48.png"/><Relationship Id="rId5" Type="http://schemas.openxmlformats.org/officeDocument/2006/relationships/image" Target="../media/image29.svg"/><Relationship Id="rId15" Type="http://schemas.openxmlformats.org/officeDocument/2006/relationships/image" Target="../media/image39.svg"/><Relationship Id="rId23" Type="http://schemas.openxmlformats.org/officeDocument/2006/relationships/image" Target="../media/image47.svg"/><Relationship Id="rId10" Type="http://schemas.openxmlformats.org/officeDocument/2006/relationships/image" Target="../media/image34.png"/><Relationship Id="rId19" Type="http://schemas.openxmlformats.org/officeDocument/2006/relationships/image" Target="../media/image43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Relationship Id="rId22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609599" y="495300"/>
            <a:ext cx="17432555" cy="944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000"/>
              </a:lnSpc>
            </a:pPr>
            <a:r>
              <a:rPr lang="ru-RU" sz="60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Отчет о медицинской помощи детям</a:t>
            </a:r>
            <a:endParaRPr lang="en-US" sz="60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A7C9BC-1BDD-3D3A-7D22-EB1C6B034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977" y="1720671"/>
            <a:ext cx="15163800" cy="80202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253502"/>
              </p:ext>
            </p:extLst>
          </p:nvPr>
        </p:nvGraphicFramePr>
        <p:xfrm>
          <a:off x="990600" y="800099"/>
          <a:ext cx="16078200" cy="8153401"/>
        </p:xfrm>
        <a:graphic>
          <a:graphicData uri="http://schemas.openxmlformats.org/drawingml/2006/table">
            <a:tbl>
              <a:tblPr/>
              <a:tblGrid>
                <a:gridCol w="1607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153401">
                <a:tc>
                  <a:txBody>
                    <a:bodyPr/>
                    <a:lstStyle/>
                    <a:p>
                      <a:pPr marL="457200" indent="-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2800" kern="1200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Отчетная форма №31 составляется всеми лечебно-профилактическими организациями (кроме фельдшерско-акушерских пунктов (</a:t>
                      </a:r>
                      <a:r>
                        <a:rPr lang="ru-RU" sz="2800" i="1" kern="1200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далее - ФАП</a:t>
                      </a:r>
                      <a:r>
                        <a:rPr lang="ru-RU" sz="2800" kern="1200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), фельдшерских пунктов (</a:t>
                      </a:r>
                      <a:r>
                        <a:rPr lang="ru-RU" sz="2800" i="1" kern="1200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далее - ФП</a:t>
                      </a:r>
                      <a:r>
                        <a:rPr lang="ru-RU" sz="2800" kern="1200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)), имеющими контингент детей под наблюдением и оказывающими амбулаторную помощь (самостоятельные детские поликлиники, сельские и участковые больницы, а также врачебные амбулатории). В отчетную форму включаются данные о медицинской помощи детям, проживающим в районе обслуживания этих организаций</a:t>
                      </a:r>
                    </a:p>
                    <a:p>
                      <a:pPr marL="457200" indent="-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endParaRPr lang="ru-RU" sz="2800" kern="1200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457200" indent="-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ru-RU" sz="2800" kern="1200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Сельские участковые и районные больницы, сельские врачебные амбулатории включают сведения о детях в тех случаях, когда непосредственное наблюдение за детьми осуществляется персоналом ФАПа, при условии регулярного наблюдения врачом больницы, амбулатории, если на ребенка заведена в этих организациях "</a:t>
                      </a:r>
                      <a:r>
                        <a:rPr lang="ru-RU" sz="2800" b="1" kern="1200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Медицинская карта амбулаторного пациента</a:t>
                      </a:r>
                      <a:r>
                        <a:rPr lang="ru-RU" sz="2800" kern="1200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" форма </a:t>
                      </a:r>
                      <a:r>
                        <a:rPr lang="ru-RU" sz="2800" b="1" kern="1200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Arial" panose="020B0604020202020204" pitchFamily="34" charset="0"/>
                        </a:rPr>
                        <a:t>№052/у</a:t>
                      </a:r>
                      <a:endParaRPr lang="ru-RU" sz="28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1F62D190-B152-BFC1-4993-D905B02EDA68}"/>
              </a:ext>
            </a:extLst>
          </p:cNvPr>
          <p:cNvGrpSpPr/>
          <p:nvPr/>
        </p:nvGrpSpPr>
        <p:grpSpPr>
          <a:xfrm>
            <a:off x="764210" y="9258300"/>
            <a:ext cx="16940154" cy="531354"/>
            <a:chOff x="764210" y="9258300"/>
            <a:chExt cx="16940154" cy="531354"/>
          </a:xfrm>
        </p:grpSpPr>
        <p:sp>
          <p:nvSpPr>
            <p:cNvPr id="4" name="Freeform 7">
              <a:extLst>
                <a:ext uri="{FF2B5EF4-FFF2-40B4-BE49-F238E27FC236}">
                  <a16:creationId xmlns:a16="http://schemas.microsoft.com/office/drawing/2014/main" id="{D57A7CB2-3FC4-DC71-6FB3-F6F09B8C2E81}"/>
                </a:ext>
              </a:extLst>
            </p:cNvPr>
            <p:cNvSpPr/>
            <p:nvPr/>
          </p:nvSpPr>
          <p:spPr>
            <a:xfrm>
              <a:off x="6454325" y="9365858"/>
              <a:ext cx="447698" cy="323157"/>
            </a:xfrm>
            <a:custGeom>
              <a:avLst/>
              <a:gdLst/>
              <a:ahLst/>
              <a:cxnLst/>
              <a:rect l="l" t="t" r="r" b="b"/>
              <a:pathLst>
                <a:path w="447698" h="323157">
                  <a:moveTo>
                    <a:pt x="0" y="0"/>
                  </a:moveTo>
                  <a:lnTo>
                    <a:pt x="447698" y="0"/>
                  </a:lnTo>
                  <a:lnTo>
                    <a:pt x="447698" y="323157"/>
                  </a:lnTo>
                  <a:lnTo>
                    <a:pt x="0" y="3231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RU"/>
            </a:p>
          </p:txBody>
        </p:sp>
        <p:sp>
          <p:nvSpPr>
            <p:cNvPr id="5" name="Freeform 8">
              <a:extLst>
                <a:ext uri="{FF2B5EF4-FFF2-40B4-BE49-F238E27FC236}">
                  <a16:creationId xmlns:a16="http://schemas.microsoft.com/office/drawing/2014/main" id="{1E6189C6-D76D-0643-9E5C-9E751C5F62F6}"/>
                </a:ext>
              </a:extLst>
            </p:cNvPr>
            <p:cNvSpPr/>
            <p:nvPr/>
          </p:nvSpPr>
          <p:spPr>
            <a:xfrm>
              <a:off x="7553432" y="9294196"/>
              <a:ext cx="311270" cy="466481"/>
            </a:xfrm>
            <a:custGeom>
              <a:avLst/>
              <a:gdLst/>
              <a:ahLst/>
              <a:cxnLst/>
              <a:rect l="l" t="t" r="r" b="b"/>
              <a:pathLst>
                <a:path w="311270" h="466481">
                  <a:moveTo>
                    <a:pt x="0" y="0"/>
                  </a:moveTo>
                  <a:lnTo>
                    <a:pt x="311270" y="0"/>
                  </a:lnTo>
                  <a:lnTo>
                    <a:pt x="311270" y="466481"/>
                  </a:lnTo>
                  <a:lnTo>
                    <a:pt x="0" y="466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RU"/>
            </a:p>
          </p:txBody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0B668C01-0EDC-A1EE-F495-AC71F47BF093}"/>
                </a:ext>
              </a:extLst>
            </p:cNvPr>
            <p:cNvSpPr/>
            <p:nvPr/>
          </p:nvSpPr>
          <p:spPr>
            <a:xfrm>
              <a:off x="8516111" y="9337485"/>
              <a:ext cx="379192" cy="400298"/>
            </a:xfrm>
            <a:custGeom>
              <a:avLst/>
              <a:gdLst/>
              <a:ahLst/>
              <a:cxnLst/>
              <a:rect l="l" t="t" r="r" b="b"/>
              <a:pathLst>
                <a:path w="379192" h="400298">
                  <a:moveTo>
                    <a:pt x="0" y="0"/>
                  </a:moveTo>
                  <a:lnTo>
                    <a:pt x="379191" y="0"/>
                  </a:lnTo>
                  <a:lnTo>
                    <a:pt x="379191" y="400298"/>
                  </a:lnTo>
                  <a:lnTo>
                    <a:pt x="0" y="4002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RU"/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1FF4242C-5F17-F088-1923-39AAC1FC19E1}"/>
                </a:ext>
              </a:extLst>
            </p:cNvPr>
            <p:cNvSpPr/>
            <p:nvPr/>
          </p:nvSpPr>
          <p:spPr>
            <a:xfrm>
              <a:off x="1643316" y="9337485"/>
              <a:ext cx="451732" cy="351530"/>
            </a:xfrm>
            <a:custGeom>
              <a:avLst/>
              <a:gdLst/>
              <a:ahLst/>
              <a:cxnLst/>
              <a:rect l="l" t="t" r="r" b="b"/>
              <a:pathLst>
                <a:path w="451732" h="351530">
                  <a:moveTo>
                    <a:pt x="0" y="0"/>
                  </a:moveTo>
                  <a:lnTo>
                    <a:pt x="451732" y="0"/>
                  </a:lnTo>
                  <a:lnTo>
                    <a:pt x="451732" y="351530"/>
                  </a:lnTo>
                  <a:lnTo>
                    <a:pt x="0" y="3515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70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769137EC-3CE1-B3E8-F261-1220D3515BC6}"/>
                </a:ext>
              </a:extLst>
            </p:cNvPr>
            <p:cNvSpPr/>
            <p:nvPr/>
          </p:nvSpPr>
          <p:spPr>
            <a:xfrm>
              <a:off x="2746457" y="9258300"/>
              <a:ext cx="186592" cy="466481"/>
            </a:xfrm>
            <a:custGeom>
              <a:avLst/>
              <a:gdLst/>
              <a:ahLst/>
              <a:cxnLst/>
              <a:rect l="l" t="t" r="r" b="b"/>
              <a:pathLst>
                <a:path w="186592" h="466481">
                  <a:moveTo>
                    <a:pt x="0" y="0"/>
                  </a:moveTo>
                  <a:lnTo>
                    <a:pt x="186592" y="0"/>
                  </a:lnTo>
                  <a:lnTo>
                    <a:pt x="186592" y="466481"/>
                  </a:lnTo>
                  <a:lnTo>
                    <a:pt x="0" y="466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alphaModFix amt="70000"/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RU"/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909B8DBA-9D66-9F8E-AEAE-506E5E8CD1F3}"/>
                </a:ext>
              </a:extLst>
            </p:cNvPr>
            <p:cNvSpPr/>
            <p:nvPr/>
          </p:nvSpPr>
          <p:spPr>
            <a:xfrm>
              <a:off x="4404956" y="9294066"/>
              <a:ext cx="397115" cy="394949"/>
            </a:xfrm>
            <a:custGeom>
              <a:avLst/>
              <a:gdLst/>
              <a:ahLst/>
              <a:cxnLst/>
              <a:rect l="l" t="t" r="r" b="b"/>
              <a:pathLst>
                <a:path w="397115" h="394949">
                  <a:moveTo>
                    <a:pt x="0" y="0"/>
                  </a:moveTo>
                  <a:lnTo>
                    <a:pt x="397115" y="0"/>
                  </a:lnTo>
                  <a:lnTo>
                    <a:pt x="397115" y="394949"/>
                  </a:lnTo>
                  <a:lnTo>
                    <a:pt x="0" y="3949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alphaModFix amt="70000"/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RU"/>
            </a:p>
          </p:txBody>
        </p:sp>
        <p:sp>
          <p:nvSpPr>
            <p:cNvPr id="10" name="Freeform 13">
              <a:extLst>
                <a:ext uri="{FF2B5EF4-FFF2-40B4-BE49-F238E27FC236}">
                  <a16:creationId xmlns:a16="http://schemas.microsoft.com/office/drawing/2014/main" id="{12BC1F36-FA5B-BFA9-0A62-0F21D4E10CC0}"/>
                </a:ext>
              </a:extLst>
            </p:cNvPr>
            <p:cNvSpPr/>
            <p:nvPr/>
          </p:nvSpPr>
          <p:spPr>
            <a:xfrm>
              <a:off x="3584458" y="9258300"/>
              <a:ext cx="170477" cy="466481"/>
            </a:xfrm>
            <a:custGeom>
              <a:avLst/>
              <a:gdLst/>
              <a:ahLst/>
              <a:cxnLst/>
              <a:rect l="l" t="t" r="r" b="b"/>
              <a:pathLst>
                <a:path w="170477" h="466481">
                  <a:moveTo>
                    <a:pt x="0" y="0"/>
                  </a:moveTo>
                  <a:lnTo>
                    <a:pt x="170478" y="0"/>
                  </a:lnTo>
                  <a:lnTo>
                    <a:pt x="170478" y="466481"/>
                  </a:lnTo>
                  <a:lnTo>
                    <a:pt x="0" y="466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alphaModFix amt="70000"/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RU"/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AEDE87FC-DBCC-0444-820C-EBC98CDA3F76}"/>
                </a:ext>
              </a:extLst>
            </p:cNvPr>
            <p:cNvSpPr/>
            <p:nvPr/>
          </p:nvSpPr>
          <p:spPr>
            <a:xfrm>
              <a:off x="9546711" y="9315775"/>
              <a:ext cx="364703" cy="466481"/>
            </a:xfrm>
            <a:custGeom>
              <a:avLst/>
              <a:gdLst/>
              <a:ahLst/>
              <a:cxnLst/>
              <a:rect l="l" t="t" r="r" b="b"/>
              <a:pathLst>
                <a:path w="364703" h="466481">
                  <a:moveTo>
                    <a:pt x="0" y="0"/>
                  </a:moveTo>
                  <a:lnTo>
                    <a:pt x="364703" y="0"/>
                  </a:lnTo>
                  <a:lnTo>
                    <a:pt x="364703" y="466481"/>
                  </a:lnTo>
                  <a:lnTo>
                    <a:pt x="0" y="466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alphaModFix amt="70000"/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RU"/>
            </a:p>
          </p:txBody>
        </p:sp>
        <p:sp>
          <p:nvSpPr>
            <p:cNvPr id="12" name="Freeform 15">
              <a:extLst>
                <a:ext uri="{FF2B5EF4-FFF2-40B4-BE49-F238E27FC236}">
                  <a16:creationId xmlns:a16="http://schemas.microsoft.com/office/drawing/2014/main" id="{0F8B55D2-DF48-7CBF-C14A-01838182DE8A}"/>
                </a:ext>
              </a:extLst>
            </p:cNvPr>
            <p:cNvSpPr/>
            <p:nvPr/>
          </p:nvSpPr>
          <p:spPr>
            <a:xfrm>
              <a:off x="10562823" y="9384996"/>
              <a:ext cx="462620" cy="328040"/>
            </a:xfrm>
            <a:custGeom>
              <a:avLst/>
              <a:gdLst/>
              <a:ahLst/>
              <a:cxnLst/>
              <a:rect l="l" t="t" r="r" b="b"/>
              <a:pathLst>
                <a:path w="462620" h="328040">
                  <a:moveTo>
                    <a:pt x="0" y="0"/>
                  </a:moveTo>
                  <a:lnTo>
                    <a:pt x="462621" y="0"/>
                  </a:lnTo>
                  <a:lnTo>
                    <a:pt x="462621" y="328040"/>
                  </a:lnTo>
                  <a:lnTo>
                    <a:pt x="0" y="3280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70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RU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DBBC0B1D-0471-9BBA-5979-6680A1947449}"/>
                </a:ext>
              </a:extLst>
            </p:cNvPr>
            <p:cNvSpPr/>
            <p:nvPr/>
          </p:nvSpPr>
          <p:spPr>
            <a:xfrm>
              <a:off x="764210" y="9305727"/>
              <a:ext cx="433615" cy="420212"/>
            </a:xfrm>
            <a:custGeom>
              <a:avLst/>
              <a:gdLst/>
              <a:ahLst/>
              <a:cxnLst/>
              <a:rect l="l" t="t" r="r" b="b"/>
              <a:pathLst>
                <a:path w="433615" h="420212">
                  <a:moveTo>
                    <a:pt x="0" y="0"/>
                  </a:moveTo>
                  <a:lnTo>
                    <a:pt x="433615" y="0"/>
                  </a:lnTo>
                  <a:lnTo>
                    <a:pt x="433615" y="420212"/>
                  </a:lnTo>
                  <a:lnTo>
                    <a:pt x="0" y="4202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alphaModFix amt="70000"/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RU"/>
            </a:p>
          </p:txBody>
        </p:sp>
        <p:sp>
          <p:nvSpPr>
            <p:cNvPr id="14" name="Freeform 17">
              <a:extLst>
                <a:ext uri="{FF2B5EF4-FFF2-40B4-BE49-F238E27FC236}">
                  <a16:creationId xmlns:a16="http://schemas.microsoft.com/office/drawing/2014/main" id="{DDBEFBD1-FFB8-7BD3-BF7D-3F70F0F86020}"/>
                </a:ext>
              </a:extLst>
            </p:cNvPr>
            <p:cNvSpPr/>
            <p:nvPr/>
          </p:nvSpPr>
          <p:spPr>
            <a:xfrm>
              <a:off x="11676853" y="9304394"/>
              <a:ext cx="472494" cy="466481"/>
            </a:xfrm>
            <a:custGeom>
              <a:avLst/>
              <a:gdLst/>
              <a:ahLst/>
              <a:cxnLst/>
              <a:rect l="l" t="t" r="r" b="b"/>
              <a:pathLst>
                <a:path w="472494" h="466481">
                  <a:moveTo>
                    <a:pt x="0" y="0"/>
                  </a:moveTo>
                  <a:lnTo>
                    <a:pt x="472494" y="0"/>
                  </a:lnTo>
                  <a:lnTo>
                    <a:pt x="472494" y="466480"/>
                  </a:lnTo>
                  <a:lnTo>
                    <a:pt x="0" y="4664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alphaModFix amt="70000"/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RU"/>
            </a:p>
          </p:txBody>
        </p:sp>
        <p:sp>
          <p:nvSpPr>
            <p:cNvPr id="15" name="Freeform 18">
              <a:extLst>
                <a:ext uri="{FF2B5EF4-FFF2-40B4-BE49-F238E27FC236}">
                  <a16:creationId xmlns:a16="http://schemas.microsoft.com/office/drawing/2014/main" id="{30E52355-D5EF-36DC-A885-CD802EB3E8C2}"/>
                </a:ext>
              </a:extLst>
            </p:cNvPr>
            <p:cNvSpPr/>
            <p:nvPr/>
          </p:nvSpPr>
          <p:spPr>
            <a:xfrm>
              <a:off x="5453480" y="9315775"/>
              <a:ext cx="349436" cy="466481"/>
            </a:xfrm>
            <a:custGeom>
              <a:avLst/>
              <a:gdLst/>
              <a:ahLst/>
              <a:cxnLst/>
              <a:rect l="l" t="t" r="r" b="b"/>
              <a:pathLst>
                <a:path w="349436" h="466481">
                  <a:moveTo>
                    <a:pt x="0" y="0"/>
                  </a:moveTo>
                  <a:lnTo>
                    <a:pt x="349436" y="0"/>
                  </a:lnTo>
                  <a:lnTo>
                    <a:pt x="349436" y="466481"/>
                  </a:lnTo>
                  <a:lnTo>
                    <a:pt x="0" y="4664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70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RU"/>
            </a:p>
          </p:txBody>
        </p:sp>
        <p:sp>
          <p:nvSpPr>
            <p:cNvPr id="16" name="Freeform 19">
              <a:extLst>
                <a:ext uri="{FF2B5EF4-FFF2-40B4-BE49-F238E27FC236}">
                  <a16:creationId xmlns:a16="http://schemas.microsoft.com/office/drawing/2014/main" id="{78F0AC1E-993D-FB72-CE69-B90E93DF7499}"/>
                </a:ext>
              </a:extLst>
            </p:cNvPr>
            <p:cNvSpPr/>
            <p:nvPr/>
          </p:nvSpPr>
          <p:spPr>
            <a:xfrm>
              <a:off x="12797047" y="9342632"/>
              <a:ext cx="480625" cy="346924"/>
            </a:xfrm>
            <a:custGeom>
              <a:avLst/>
              <a:gdLst/>
              <a:ahLst/>
              <a:cxnLst/>
              <a:rect l="l" t="t" r="r" b="b"/>
              <a:pathLst>
                <a:path w="480625" h="346924">
                  <a:moveTo>
                    <a:pt x="0" y="0"/>
                  </a:moveTo>
                  <a:lnTo>
                    <a:pt x="480625" y="0"/>
                  </a:lnTo>
                  <a:lnTo>
                    <a:pt x="480625" y="346924"/>
                  </a:lnTo>
                  <a:lnTo>
                    <a:pt x="0" y="3469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0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RU"/>
            </a:p>
          </p:txBody>
        </p:sp>
        <p:sp>
          <p:nvSpPr>
            <p:cNvPr id="17" name="Freeform 20">
              <a:extLst>
                <a:ext uri="{FF2B5EF4-FFF2-40B4-BE49-F238E27FC236}">
                  <a16:creationId xmlns:a16="http://schemas.microsoft.com/office/drawing/2014/main" id="{2F5671DB-9F70-E90F-6D91-A6CC779027A3}"/>
                </a:ext>
              </a:extLst>
            </p:cNvPr>
            <p:cNvSpPr/>
            <p:nvPr/>
          </p:nvSpPr>
          <p:spPr>
            <a:xfrm>
              <a:off x="13976992" y="9265699"/>
              <a:ext cx="334163" cy="500789"/>
            </a:xfrm>
            <a:custGeom>
              <a:avLst/>
              <a:gdLst/>
              <a:ahLst/>
              <a:cxnLst/>
              <a:rect l="l" t="t" r="r" b="b"/>
              <a:pathLst>
                <a:path w="334163" h="500789">
                  <a:moveTo>
                    <a:pt x="0" y="0"/>
                  </a:moveTo>
                  <a:lnTo>
                    <a:pt x="334163" y="0"/>
                  </a:lnTo>
                  <a:lnTo>
                    <a:pt x="334163" y="500789"/>
                  </a:lnTo>
                  <a:lnTo>
                    <a:pt x="0" y="500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7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RU"/>
            </a:p>
          </p:txBody>
        </p:sp>
        <p:sp>
          <p:nvSpPr>
            <p:cNvPr id="18" name="Freeform 21">
              <a:extLst>
                <a:ext uri="{FF2B5EF4-FFF2-40B4-BE49-F238E27FC236}">
                  <a16:creationId xmlns:a16="http://schemas.microsoft.com/office/drawing/2014/main" id="{A47C10D1-F19A-2F9B-9483-AD25780BB721}"/>
                </a:ext>
              </a:extLst>
            </p:cNvPr>
            <p:cNvSpPr/>
            <p:nvPr/>
          </p:nvSpPr>
          <p:spPr>
            <a:xfrm>
              <a:off x="15010474" y="9312172"/>
              <a:ext cx="407081" cy="429740"/>
            </a:xfrm>
            <a:custGeom>
              <a:avLst/>
              <a:gdLst/>
              <a:ahLst/>
              <a:cxnLst/>
              <a:rect l="l" t="t" r="r" b="b"/>
              <a:pathLst>
                <a:path w="407081" h="429740">
                  <a:moveTo>
                    <a:pt x="0" y="0"/>
                  </a:moveTo>
                  <a:lnTo>
                    <a:pt x="407080" y="0"/>
                  </a:lnTo>
                  <a:lnTo>
                    <a:pt x="407080" y="429739"/>
                  </a:lnTo>
                  <a:lnTo>
                    <a:pt x="0" y="4297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alphaModFix amt="70000"/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RU"/>
            </a:p>
          </p:txBody>
        </p:sp>
        <p:sp>
          <p:nvSpPr>
            <p:cNvPr id="19" name="Freeform 22">
              <a:extLst>
                <a:ext uri="{FF2B5EF4-FFF2-40B4-BE49-F238E27FC236}">
                  <a16:creationId xmlns:a16="http://schemas.microsoft.com/office/drawing/2014/main" id="{348FA9DE-B062-6F11-530D-BEC48131EFCD}"/>
                </a:ext>
              </a:extLst>
            </p:cNvPr>
            <p:cNvSpPr/>
            <p:nvPr/>
          </p:nvSpPr>
          <p:spPr>
            <a:xfrm>
              <a:off x="17207719" y="9363177"/>
              <a:ext cx="496645" cy="352167"/>
            </a:xfrm>
            <a:custGeom>
              <a:avLst/>
              <a:gdLst/>
              <a:ahLst/>
              <a:cxnLst/>
              <a:rect l="l" t="t" r="r" b="b"/>
              <a:pathLst>
                <a:path w="496645" h="352167">
                  <a:moveTo>
                    <a:pt x="0" y="0"/>
                  </a:moveTo>
                  <a:lnTo>
                    <a:pt x="496645" y="0"/>
                  </a:lnTo>
                  <a:lnTo>
                    <a:pt x="496645" y="352167"/>
                  </a:lnTo>
                  <a:lnTo>
                    <a:pt x="0" y="352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alphaModFix amt="70000"/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RU"/>
            </a:p>
          </p:txBody>
        </p:sp>
        <p:sp>
          <p:nvSpPr>
            <p:cNvPr id="20" name="Freeform 23">
              <a:extLst>
                <a:ext uri="{FF2B5EF4-FFF2-40B4-BE49-F238E27FC236}">
                  <a16:creationId xmlns:a16="http://schemas.microsoft.com/office/drawing/2014/main" id="{FFFAA6FC-F132-A246-B233-AA3591933352}"/>
                </a:ext>
              </a:extLst>
            </p:cNvPr>
            <p:cNvSpPr/>
            <p:nvPr/>
          </p:nvSpPr>
          <p:spPr>
            <a:xfrm>
              <a:off x="16125068" y="9288865"/>
              <a:ext cx="375137" cy="500789"/>
            </a:xfrm>
            <a:custGeom>
              <a:avLst/>
              <a:gdLst/>
              <a:ahLst/>
              <a:cxnLst/>
              <a:rect l="l" t="t" r="r" b="b"/>
              <a:pathLst>
                <a:path w="375137" h="500789">
                  <a:moveTo>
                    <a:pt x="0" y="0"/>
                  </a:moveTo>
                  <a:lnTo>
                    <a:pt x="375137" y="0"/>
                  </a:lnTo>
                  <a:lnTo>
                    <a:pt x="375137" y="500790"/>
                  </a:lnTo>
                  <a:lnTo>
                    <a:pt x="0" y="500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4">
                <a:alphaModFix amt="70000"/>
                <a:extLs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ru-RU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5924608"/>
              </p:ext>
            </p:extLst>
          </p:nvPr>
        </p:nvGraphicFramePr>
        <p:xfrm>
          <a:off x="1066798" y="1790701"/>
          <a:ext cx="16002003" cy="41563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00402">
                  <a:extLst>
                    <a:ext uri="{9D8B030D-6E8A-4147-A177-3AD203B41FA5}">
                      <a16:colId xmlns:a16="http://schemas.microsoft.com/office/drawing/2014/main" val="338279745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42522389"/>
                    </a:ext>
                  </a:extLst>
                </a:gridCol>
                <a:gridCol w="2742085">
                  <a:extLst>
                    <a:ext uri="{9D8B030D-6E8A-4147-A177-3AD203B41FA5}">
                      <a16:colId xmlns:a16="http://schemas.microsoft.com/office/drawing/2014/main" val="759543794"/>
                    </a:ext>
                  </a:extLst>
                </a:gridCol>
                <a:gridCol w="2285629">
                  <a:extLst>
                    <a:ext uri="{9D8B030D-6E8A-4147-A177-3AD203B41FA5}">
                      <a16:colId xmlns:a16="http://schemas.microsoft.com/office/drawing/2014/main" val="1503600333"/>
                    </a:ext>
                  </a:extLst>
                </a:gridCol>
                <a:gridCol w="2285629">
                  <a:extLst>
                    <a:ext uri="{9D8B030D-6E8A-4147-A177-3AD203B41FA5}">
                      <a16:colId xmlns:a16="http://schemas.microsoft.com/office/drawing/2014/main" val="1982831381"/>
                    </a:ext>
                  </a:extLst>
                </a:gridCol>
                <a:gridCol w="2286929">
                  <a:extLst>
                    <a:ext uri="{9D8B030D-6E8A-4147-A177-3AD203B41FA5}">
                      <a16:colId xmlns:a16="http://schemas.microsoft.com/office/drawing/2014/main" val="2848609571"/>
                    </a:ext>
                  </a:extLst>
                </a:gridCol>
                <a:gridCol w="2286929">
                  <a:extLst>
                    <a:ext uri="{9D8B030D-6E8A-4147-A177-3AD203B41FA5}">
                      <a16:colId xmlns:a16="http://schemas.microsoft.com/office/drawing/2014/main" val="3225594447"/>
                    </a:ext>
                  </a:extLst>
                </a:gridCol>
              </a:tblGrid>
              <a:tr h="323274">
                <a:tc rowSpan="2"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400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Число детей</a:t>
                      </a:r>
                    </a:p>
                  </a:txBody>
                  <a:tcPr marL="9525" marR="9525" marT="9525" marB="9525"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№ строки</a:t>
                      </a:r>
                      <a:endParaRPr lang="ru-RU" sz="1400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400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состояло под наблюдением на начало отчетного года</a:t>
                      </a:r>
                      <a:endParaRPr lang="ru-RU" sz="1400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В отчетном году</a:t>
                      </a:r>
                      <a:endParaRPr lang="ru-RU" sz="1400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9768664"/>
                  </a:ext>
                </a:extLst>
              </a:tr>
              <a:tr h="614854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 err="1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поступило</a:t>
                      </a: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под</a:t>
                      </a: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наблюдение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 err="1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выбыло</a:t>
                      </a: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из-под</a:t>
                      </a: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наблюдения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 err="1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из</a:t>
                      </a: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них</a:t>
                      </a: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умерло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состоит под наблюдением на конец отчетного года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9265391"/>
                  </a:ext>
                </a:extLst>
              </a:tr>
              <a:tr h="323274"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А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Б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1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2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3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4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5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64974939"/>
                  </a:ext>
                </a:extLst>
              </a:tr>
              <a:tr h="694299"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400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Всего (в возрасте до 14 лет включительно) ….</a:t>
                      </a:r>
                      <a:endParaRPr lang="ru-RU" sz="1400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01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67224726"/>
                  </a:ext>
                </a:extLst>
              </a:tr>
              <a:tr h="694299"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400" b="0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в том числе: в возрасте до 1 года</a:t>
                      </a:r>
                      <a:endParaRPr lang="ru-RU" sz="1400" b="0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02</a:t>
                      </a:r>
                      <a:endParaRPr lang="ru-RU" sz="1400" b="0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92788436"/>
                  </a:ext>
                </a:extLst>
              </a:tr>
              <a:tr h="694299"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400" b="0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от 1 года до 2-х лет </a:t>
                      </a: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400" b="0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(1 год 11 мес.29 дней)</a:t>
                      </a:r>
                      <a:endParaRPr lang="ru-RU" sz="1400" b="0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03</a:t>
                      </a:r>
                      <a:endParaRPr lang="ru-RU" sz="1400" b="0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75350065"/>
                  </a:ext>
                </a:extLst>
              </a:tr>
              <a:tr h="694299"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400" b="0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от 2-х до 5 лет </a:t>
                      </a: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400" b="0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(4г. 11 месяце 29 дней)</a:t>
                      </a:r>
                      <a:endParaRPr lang="ru-RU" sz="1400" b="0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0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</a:rPr>
                        <a:t>04</a:t>
                      </a:r>
                      <a:endParaRPr lang="ru-RU" sz="1400" b="0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624658243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456912" y="550307"/>
            <a:ext cx="13374175" cy="783193"/>
          </a:xfrm>
          <a:prstGeom prst="roundRect">
            <a:avLst/>
          </a:prstGeom>
          <a:solidFill>
            <a:schemeClr val="tx2"/>
          </a:solidFill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 </a:t>
            </a:r>
            <a:r>
              <a:rPr kumimoji="0" lang="en-US" altLang="ru-RU" sz="2000" b="0" i="0" u="none" strike="noStrike" cap="none" normalizeH="0" baseline="0" dirty="0" bmk="">
                <a:ln>
                  <a:noFill/>
                </a:ln>
                <a:solidFill>
                  <a:srgbClr val="000000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   </a:t>
            </a:r>
            <a:r>
              <a:rPr kumimoji="0" lang="en-US" altLang="ru-RU" sz="2000" b="0" i="0" u="none" strike="noStrike" cap="none" normalizeH="0" baseline="0" dirty="0" bmk="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 </a:t>
            </a:r>
            <a:r>
              <a:rPr kumimoji="0" lang="en-US" altLang="ru-RU" sz="2000" b="0" i="0" u="none" strike="noStrike" cap="none" normalizeH="0" baseline="0" dirty="0" bmk="z3417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 </a:t>
            </a:r>
            <a:r>
              <a:rPr kumimoji="0" lang="ru-RU" altLang="ru-RU" sz="2000" b="1" i="0" u="none" strike="noStrike" cap="none" normalizeH="0" baseline="0" dirty="0" bmk="z3417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2100 </a:t>
            </a:r>
            <a:r>
              <a:rPr kumimoji="0" lang="ru-RU" altLang="ru-RU" sz="2000" i="0" u="none" strike="noStrike" cap="none" normalizeH="0" baseline="0" dirty="0" bmk="z3417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Число детей, состоявших на учете 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i="0" u="none" strike="noStrike" cap="none" normalizeH="0" baseline="0" dirty="0" bmk="z3417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(не включают данные о детях, находящихся в домах ребенка, детских домах, школах-интернатах)</a:t>
            </a:r>
            <a:endParaRPr kumimoji="0" lang="ru-RU" altLang="ru-RU" sz="20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entury Gothic" panose="020B0502020202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143000" y="6286500"/>
            <a:ext cx="11038599" cy="3824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ru-RU" b="1" dirty="0">
                <a:solidFill>
                  <a:schemeClr val="bg1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2201</a:t>
            </a: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 Число новорожденных, поступивших под наблюдение данной организации 1 ____.</a:t>
            </a:r>
            <a:endParaRPr lang="ru-RU" sz="1400" dirty="0">
              <a:solidFill>
                <a:schemeClr val="bg1"/>
              </a:solidFill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143000" y="6906403"/>
            <a:ext cx="15898093" cy="2416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ru-RU" b="1" dirty="0">
                <a:solidFill>
                  <a:schemeClr val="bg1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2202</a:t>
            </a: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 Число новорожденных, подлежащих неонатальному аудиологическому скринингу 1 _____, из них осмотрено 2 _____, в результате скрининга выявлено новорожденных с нарушением слуха 3 _____</a:t>
            </a: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ru-RU" sz="1400" dirty="0">
              <a:solidFill>
                <a:schemeClr val="bg1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ru-RU" b="1" dirty="0">
                <a:solidFill>
                  <a:schemeClr val="bg1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2203</a:t>
            </a: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 Число новорожденных, подлежащих неонатальному скринингу на фенилкетонурию (далее-ФКУ) - 1 _____, из них исследовано - 2 _____, в результате скрининга выявлено новорожденных с повышенным уровнем ФКУ -3 _____</a:t>
            </a:r>
          </a:p>
          <a:p>
            <a:pPr marL="285750" indent="-285750" algn="just">
              <a:lnSpc>
                <a:spcPct val="115000"/>
              </a:lnSpc>
              <a:spcAft>
                <a:spcPts val="0"/>
              </a:spcAft>
              <a:buFont typeface="Wingdings" panose="05000000000000000000" pitchFamily="2" charset="2"/>
              <a:buChar char="§"/>
            </a:pPr>
            <a:endParaRPr lang="ru-RU" sz="1400" dirty="0">
              <a:solidFill>
                <a:schemeClr val="bg1"/>
              </a:solidFill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ru-RU" b="1" dirty="0">
                <a:solidFill>
                  <a:schemeClr val="bg1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2204</a:t>
            </a:r>
            <a:r>
              <a:rPr lang="ru-RU" dirty="0">
                <a:solidFill>
                  <a:schemeClr val="bg1"/>
                </a:solidFill>
                <a:latin typeface="Century Gothic" panose="020B0502020202020204" pitchFamily="34" charset="0"/>
                <a:ea typeface="Times New Roman" panose="02020603050405020304" pitchFamily="18" charset="0"/>
              </a:rPr>
              <a:t> Число новорожденных, подлежащих неонатальному скринингу на врожденный гипотиреоз -1, из них исследовано -2 _____, в результате скрининга выявлено новорожденных с повышенным уровнем тиреотропный гормон (далее -ТТГ) -</a:t>
            </a:r>
            <a:endParaRPr lang="ru-RU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/>
          <p:cNvSpPr/>
          <p:nvPr/>
        </p:nvSpPr>
        <p:spPr>
          <a:xfrm>
            <a:off x="6454325" y="9365858"/>
            <a:ext cx="447698" cy="323157"/>
          </a:xfrm>
          <a:custGeom>
            <a:avLst/>
            <a:gdLst/>
            <a:ahLst/>
            <a:cxnLst/>
            <a:rect l="l" t="t" r="r" b="b"/>
            <a:pathLst>
              <a:path w="447698" h="323157">
                <a:moveTo>
                  <a:pt x="0" y="0"/>
                </a:moveTo>
                <a:lnTo>
                  <a:pt x="447698" y="0"/>
                </a:lnTo>
                <a:lnTo>
                  <a:pt x="447698" y="323157"/>
                </a:lnTo>
                <a:lnTo>
                  <a:pt x="0" y="3231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Freeform 8"/>
          <p:cNvSpPr/>
          <p:nvPr/>
        </p:nvSpPr>
        <p:spPr>
          <a:xfrm>
            <a:off x="7553432" y="9294196"/>
            <a:ext cx="311270" cy="466481"/>
          </a:xfrm>
          <a:custGeom>
            <a:avLst/>
            <a:gdLst/>
            <a:ahLst/>
            <a:cxnLst/>
            <a:rect l="l" t="t" r="r" b="b"/>
            <a:pathLst>
              <a:path w="311270" h="466481">
                <a:moveTo>
                  <a:pt x="0" y="0"/>
                </a:moveTo>
                <a:lnTo>
                  <a:pt x="311270" y="0"/>
                </a:lnTo>
                <a:lnTo>
                  <a:pt x="311270" y="466481"/>
                </a:lnTo>
                <a:lnTo>
                  <a:pt x="0" y="466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9" name="Freeform 9"/>
          <p:cNvSpPr/>
          <p:nvPr/>
        </p:nvSpPr>
        <p:spPr>
          <a:xfrm>
            <a:off x="8516111" y="9337485"/>
            <a:ext cx="379192" cy="400298"/>
          </a:xfrm>
          <a:custGeom>
            <a:avLst/>
            <a:gdLst/>
            <a:ahLst/>
            <a:cxnLst/>
            <a:rect l="l" t="t" r="r" b="b"/>
            <a:pathLst>
              <a:path w="379192" h="400298">
                <a:moveTo>
                  <a:pt x="0" y="0"/>
                </a:moveTo>
                <a:lnTo>
                  <a:pt x="379191" y="0"/>
                </a:lnTo>
                <a:lnTo>
                  <a:pt x="379191" y="400298"/>
                </a:lnTo>
                <a:lnTo>
                  <a:pt x="0" y="4002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643316" y="9337485"/>
            <a:ext cx="451732" cy="351530"/>
          </a:xfrm>
          <a:custGeom>
            <a:avLst/>
            <a:gdLst/>
            <a:ahLst/>
            <a:cxnLst/>
            <a:rect l="l" t="t" r="r" b="b"/>
            <a:pathLst>
              <a:path w="451732" h="351530">
                <a:moveTo>
                  <a:pt x="0" y="0"/>
                </a:moveTo>
                <a:lnTo>
                  <a:pt x="451732" y="0"/>
                </a:lnTo>
                <a:lnTo>
                  <a:pt x="451732" y="351530"/>
                </a:lnTo>
                <a:lnTo>
                  <a:pt x="0" y="3515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>
          <a:xfrm>
            <a:off x="2746457" y="9258300"/>
            <a:ext cx="186592" cy="466481"/>
          </a:xfrm>
          <a:custGeom>
            <a:avLst/>
            <a:gdLst/>
            <a:ahLst/>
            <a:cxnLst/>
            <a:rect l="l" t="t" r="r" b="b"/>
            <a:pathLst>
              <a:path w="186592" h="466481">
                <a:moveTo>
                  <a:pt x="0" y="0"/>
                </a:moveTo>
                <a:lnTo>
                  <a:pt x="186592" y="0"/>
                </a:lnTo>
                <a:lnTo>
                  <a:pt x="186592" y="466481"/>
                </a:lnTo>
                <a:lnTo>
                  <a:pt x="0" y="46648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7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2" name="Freeform 12"/>
          <p:cNvSpPr/>
          <p:nvPr/>
        </p:nvSpPr>
        <p:spPr>
          <a:xfrm>
            <a:off x="4404956" y="9294066"/>
            <a:ext cx="397115" cy="394949"/>
          </a:xfrm>
          <a:custGeom>
            <a:avLst/>
            <a:gdLst/>
            <a:ahLst/>
            <a:cxnLst/>
            <a:rect l="l" t="t" r="r" b="b"/>
            <a:pathLst>
              <a:path w="397115" h="394949">
                <a:moveTo>
                  <a:pt x="0" y="0"/>
                </a:moveTo>
                <a:lnTo>
                  <a:pt x="397115" y="0"/>
                </a:lnTo>
                <a:lnTo>
                  <a:pt x="397115" y="394949"/>
                </a:lnTo>
                <a:lnTo>
                  <a:pt x="0" y="3949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7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3" name="Freeform 13"/>
          <p:cNvSpPr/>
          <p:nvPr/>
        </p:nvSpPr>
        <p:spPr>
          <a:xfrm>
            <a:off x="3584458" y="9258300"/>
            <a:ext cx="170477" cy="466481"/>
          </a:xfrm>
          <a:custGeom>
            <a:avLst/>
            <a:gdLst/>
            <a:ahLst/>
            <a:cxnLst/>
            <a:rect l="l" t="t" r="r" b="b"/>
            <a:pathLst>
              <a:path w="170477" h="466481">
                <a:moveTo>
                  <a:pt x="0" y="0"/>
                </a:moveTo>
                <a:lnTo>
                  <a:pt x="170478" y="0"/>
                </a:lnTo>
                <a:lnTo>
                  <a:pt x="170478" y="466481"/>
                </a:lnTo>
                <a:lnTo>
                  <a:pt x="0" y="46648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7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4" name="Freeform 14"/>
          <p:cNvSpPr/>
          <p:nvPr/>
        </p:nvSpPr>
        <p:spPr>
          <a:xfrm>
            <a:off x="9546711" y="9315775"/>
            <a:ext cx="364703" cy="466481"/>
          </a:xfrm>
          <a:custGeom>
            <a:avLst/>
            <a:gdLst/>
            <a:ahLst/>
            <a:cxnLst/>
            <a:rect l="l" t="t" r="r" b="b"/>
            <a:pathLst>
              <a:path w="364703" h="466481">
                <a:moveTo>
                  <a:pt x="0" y="0"/>
                </a:moveTo>
                <a:lnTo>
                  <a:pt x="364703" y="0"/>
                </a:lnTo>
                <a:lnTo>
                  <a:pt x="364703" y="466481"/>
                </a:lnTo>
                <a:lnTo>
                  <a:pt x="0" y="46648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alphaModFix amt="70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5" name="Freeform 15"/>
          <p:cNvSpPr/>
          <p:nvPr/>
        </p:nvSpPr>
        <p:spPr>
          <a:xfrm>
            <a:off x="10562823" y="9384996"/>
            <a:ext cx="462620" cy="328040"/>
          </a:xfrm>
          <a:custGeom>
            <a:avLst/>
            <a:gdLst/>
            <a:ahLst/>
            <a:cxnLst/>
            <a:rect l="l" t="t" r="r" b="b"/>
            <a:pathLst>
              <a:path w="462620" h="328040">
                <a:moveTo>
                  <a:pt x="0" y="0"/>
                </a:moveTo>
                <a:lnTo>
                  <a:pt x="462621" y="0"/>
                </a:lnTo>
                <a:lnTo>
                  <a:pt x="462621" y="328040"/>
                </a:lnTo>
                <a:lnTo>
                  <a:pt x="0" y="32804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70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6" name="Freeform 16"/>
          <p:cNvSpPr/>
          <p:nvPr/>
        </p:nvSpPr>
        <p:spPr>
          <a:xfrm>
            <a:off x="764211" y="9305727"/>
            <a:ext cx="378790" cy="420212"/>
          </a:xfrm>
          <a:custGeom>
            <a:avLst/>
            <a:gdLst/>
            <a:ahLst/>
            <a:cxnLst/>
            <a:rect l="l" t="t" r="r" b="b"/>
            <a:pathLst>
              <a:path w="433615" h="420212">
                <a:moveTo>
                  <a:pt x="0" y="0"/>
                </a:moveTo>
                <a:lnTo>
                  <a:pt x="433615" y="0"/>
                </a:lnTo>
                <a:lnTo>
                  <a:pt x="433615" y="420212"/>
                </a:lnTo>
                <a:lnTo>
                  <a:pt x="0" y="42021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70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7" name="Freeform 17"/>
          <p:cNvSpPr/>
          <p:nvPr/>
        </p:nvSpPr>
        <p:spPr>
          <a:xfrm>
            <a:off x="11676853" y="9304394"/>
            <a:ext cx="472494" cy="466481"/>
          </a:xfrm>
          <a:custGeom>
            <a:avLst/>
            <a:gdLst/>
            <a:ahLst/>
            <a:cxnLst/>
            <a:rect l="l" t="t" r="r" b="b"/>
            <a:pathLst>
              <a:path w="472494" h="466481">
                <a:moveTo>
                  <a:pt x="0" y="0"/>
                </a:moveTo>
                <a:lnTo>
                  <a:pt x="472494" y="0"/>
                </a:lnTo>
                <a:lnTo>
                  <a:pt x="472494" y="466480"/>
                </a:lnTo>
                <a:lnTo>
                  <a:pt x="0" y="46648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70000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8" name="Freeform 18"/>
          <p:cNvSpPr/>
          <p:nvPr/>
        </p:nvSpPr>
        <p:spPr>
          <a:xfrm>
            <a:off x="5453480" y="9315775"/>
            <a:ext cx="349436" cy="466481"/>
          </a:xfrm>
          <a:custGeom>
            <a:avLst/>
            <a:gdLst/>
            <a:ahLst/>
            <a:cxnLst/>
            <a:rect l="l" t="t" r="r" b="b"/>
            <a:pathLst>
              <a:path w="349436" h="466481">
                <a:moveTo>
                  <a:pt x="0" y="0"/>
                </a:moveTo>
                <a:lnTo>
                  <a:pt x="349436" y="0"/>
                </a:lnTo>
                <a:lnTo>
                  <a:pt x="349436" y="466481"/>
                </a:lnTo>
                <a:lnTo>
                  <a:pt x="0" y="46648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alphaModFix amt="70000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9" name="Freeform 19"/>
          <p:cNvSpPr/>
          <p:nvPr/>
        </p:nvSpPr>
        <p:spPr>
          <a:xfrm>
            <a:off x="12797047" y="9342632"/>
            <a:ext cx="480625" cy="346924"/>
          </a:xfrm>
          <a:custGeom>
            <a:avLst/>
            <a:gdLst/>
            <a:ahLst/>
            <a:cxnLst/>
            <a:rect l="l" t="t" r="r" b="b"/>
            <a:pathLst>
              <a:path w="480625" h="346924">
                <a:moveTo>
                  <a:pt x="0" y="0"/>
                </a:moveTo>
                <a:lnTo>
                  <a:pt x="480625" y="0"/>
                </a:lnTo>
                <a:lnTo>
                  <a:pt x="480625" y="346924"/>
                </a:lnTo>
                <a:lnTo>
                  <a:pt x="0" y="3469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20" name="Freeform 20"/>
          <p:cNvSpPr/>
          <p:nvPr/>
        </p:nvSpPr>
        <p:spPr>
          <a:xfrm>
            <a:off x="13976992" y="9265699"/>
            <a:ext cx="334163" cy="500789"/>
          </a:xfrm>
          <a:custGeom>
            <a:avLst/>
            <a:gdLst/>
            <a:ahLst/>
            <a:cxnLst/>
            <a:rect l="l" t="t" r="r" b="b"/>
            <a:pathLst>
              <a:path w="334163" h="500789">
                <a:moveTo>
                  <a:pt x="0" y="0"/>
                </a:moveTo>
                <a:lnTo>
                  <a:pt x="334163" y="0"/>
                </a:lnTo>
                <a:lnTo>
                  <a:pt x="334163" y="500789"/>
                </a:lnTo>
                <a:lnTo>
                  <a:pt x="0" y="5007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21" name="Freeform 21"/>
          <p:cNvSpPr/>
          <p:nvPr/>
        </p:nvSpPr>
        <p:spPr>
          <a:xfrm>
            <a:off x="15010474" y="9312172"/>
            <a:ext cx="407081" cy="429740"/>
          </a:xfrm>
          <a:custGeom>
            <a:avLst/>
            <a:gdLst/>
            <a:ahLst/>
            <a:cxnLst/>
            <a:rect l="l" t="t" r="r" b="b"/>
            <a:pathLst>
              <a:path w="407081" h="429740">
                <a:moveTo>
                  <a:pt x="0" y="0"/>
                </a:moveTo>
                <a:lnTo>
                  <a:pt x="407080" y="0"/>
                </a:lnTo>
                <a:lnTo>
                  <a:pt x="407080" y="429739"/>
                </a:lnTo>
                <a:lnTo>
                  <a:pt x="0" y="42973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22" name="Freeform 22"/>
          <p:cNvSpPr/>
          <p:nvPr/>
        </p:nvSpPr>
        <p:spPr>
          <a:xfrm>
            <a:off x="17207719" y="9363177"/>
            <a:ext cx="496645" cy="352167"/>
          </a:xfrm>
          <a:custGeom>
            <a:avLst/>
            <a:gdLst/>
            <a:ahLst/>
            <a:cxnLst/>
            <a:rect l="l" t="t" r="r" b="b"/>
            <a:pathLst>
              <a:path w="496645" h="352167">
                <a:moveTo>
                  <a:pt x="0" y="0"/>
                </a:moveTo>
                <a:lnTo>
                  <a:pt x="496645" y="0"/>
                </a:lnTo>
                <a:lnTo>
                  <a:pt x="496645" y="352167"/>
                </a:lnTo>
                <a:lnTo>
                  <a:pt x="0" y="35216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70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23" name="Freeform 23"/>
          <p:cNvSpPr/>
          <p:nvPr/>
        </p:nvSpPr>
        <p:spPr>
          <a:xfrm>
            <a:off x="16125068" y="9288865"/>
            <a:ext cx="375137" cy="500789"/>
          </a:xfrm>
          <a:custGeom>
            <a:avLst/>
            <a:gdLst/>
            <a:ahLst/>
            <a:cxnLst/>
            <a:rect l="l" t="t" r="r" b="b"/>
            <a:pathLst>
              <a:path w="375137" h="500789">
                <a:moveTo>
                  <a:pt x="0" y="0"/>
                </a:moveTo>
                <a:lnTo>
                  <a:pt x="375137" y="0"/>
                </a:lnTo>
                <a:lnTo>
                  <a:pt x="375137" y="500790"/>
                </a:lnTo>
                <a:lnTo>
                  <a:pt x="0" y="50079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alphaModFix amt="70000"/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600372"/>
              </p:ext>
            </p:extLst>
          </p:nvPr>
        </p:nvGraphicFramePr>
        <p:xfrm>
          <a:off x="228600" y="287576"/>
          <a:ext cx="17830801" cy="99613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343400">
                  <a:extLst>
                    <a:ext uri="{9D8B030D-6E8A-4147-A177-3AD203B41FA5}">
                      <a16:colId xmlns:a16="http://schemas.microsoft.com/office/drawing/2014/main" val="1121067126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740476938"/>
                    </a:ext>
                  </a:extLst>
                </a:gridCol>
                <a:gridCol w="767432">
                  <a:extLst>
                    <a:ext uri="{9D8B030D-6E8A-4147-A177-3AD203B41FA5}">
                      <a16:colId xmlns:a16="http://schemas.microsoft.com/office/drawing/2014/main" val="3508894907"/>
                    </a:ext>
                  </a:extLst>
                </a:gridCol>
                <a:gridCol w="972718">
                  <a:extLst>
                    <a:ext uri="{9D8B030D-6E8A-4147-A177-3AD203B41FA5}">
                      <a16:colId xmlns:a16="http://schemas.microsoft.com/office/drawing/2014/main" val="1109016625"/>
                    </a:ext>
                  </a:extLst>
                </a:gridCol>
                <a:gridCol w="1357624">
                  <a:extLst>
                    <a:ext uri="{9D8B030D-6E8A-4147-A177-3AD203B41FA5}">
                      <a16:colId xmlns:a16="http://schemas.microsoft.com/office/drawing/2014/main" val="3907927861"/>
                    </a:ext>
                  </a:extLst>
                </a:gridCol>
                <a:gridCol w="4598426">
                  <a:extLst>
                    <a:ext uri="{9D8B030D-6E8A-4147-A177-3AD203B41FA5}">
                      <a16:colId xmlns:a16="http://schemas.microsoft.com/office/drawing/2014/main" val="3486564986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588124585"/>
                    </a:ext>
                  </a:extLst>
                </a:gridCol>
                <a:gridCol w="782054">
                  <a:extLst>
                    <a:ext uri="{9D8B030D-6E8A-4147-A177-3AD203B41FA5}">
                      <a16:colId xmlns:a16="http://schemas.microsoft.com/office/drawing/2014/main" val="3009392356"/>
                    </a:ext>
                  </a:extLst>
                </a:gridCol>
                <a:gridCol w="860258">
                  <a:extLst>
                    <a:ext uri="{9D8B030D-6E8A-4147-A177-3AD203B41FA5}">
                      <a16:colId xmlns:a16="http://schemas.microsoft.com/office/drawing/2014/main" val="641581306"/>
                    </a:ext>
                  </a:extLst>
                </a:gridCol>
                <a:gridCol w="1329489">
                  <a:extLst>
                    <a:ext uri="{9D8B030D-6E8A-4147-A177-3AD203B41FA5}">
                      <a16:colId xmlns:a16="http://schemas.microsoft.com/office/drawing/2014/main" val="2350470057"/>
                    </a:ext>
                  </a:extLst>
                </a:gridCol>
              </a:tblGrid>
              <a:tr h="184328">
                <a:tc rowSpan="2"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 err="1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Наименование</a:t>
                      </a: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болезней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Код по МКБ</a:t>
                      </a: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X</a:t>
                      </a:r>
                      <a:r>
                        <a:rPr lang="ru-RU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-пересмотра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№ строки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Зарегистрировано заболеваний детей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 err="1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Наименование</a:t>
                      </a: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болезней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Код по МКБ Х- пересмотра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№ строки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 err="1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Зарегистрировано</a:t>
                      </a: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заболеваний</a:t>
                      </a: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детей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9459212"/>
                  </a:ext>
                </a:extLst>
              </a:tr>
              <a:tr h="36663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0-5 </a:t>
                      </a:r>
                      <a:r>
                        <a:rPr lang="en-US" sz="1400" b="1" dirty="0" err="1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лет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в том числе от 0 до 1 года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0-5 </a:t>
                      </a:r>
                      <a:r>
                        <a:rPr lang="en-US" sz="1400" b="1" dirty="0" err="1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лет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в том числе </a:t>
                      </a: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от 0 до1 года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0827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А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Б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В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А</a:t>
                      </a:r>
                      <a:endParaRPr lang="ru-RU" sz="1400" b="1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Б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В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extLst>
                  <a:ext uri="{0D108BD9-81ED-4DB2-BD59-A6C34878D82A}">
                    <a16:rowId xmlns:a16="http://schemas.microsoft.com/office/drawing/2014/main" val="2509041288"/>
                  </a:ext>
                </a:extLst>
              </a:tr>
              <a:tr h="396000"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 err="1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Всего</a:t>
                      </a: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заболевани</a:t>
                      </a:r>
                      <a:r>
                        <a:rPr lang="ru-RU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й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А00-Т98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Болезни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системы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кровообращения</a:t>
                      </a:r>
                      <a:endParaRPr lang="ru-RU" sz="1400" b="1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I00-I99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extLst>
                  <a:ext uri="{0D108BD9-81ED-4DB2-BD59-A6C34878D82A}">
                    <a16:rowId xmlns:a16="http://schemas.microsoft.com/office/drawing/2014/main" val="10393877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из них: Инфекционные и паразитарные болезни…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А00-В99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Болезни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органов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дыхания</a:t>
                      </a:r>
                      <a:endParaRPr lang="ru-RU" sz="1400" b="1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J00-J99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extLst>
                  <a:ext uri="{0D108BD9-81ED-4DB2-BD59-A6C34878D82A}">
                    <a16:rowId xmlns:a16="http://schemas.microsoft.com/office/drawing/2014/main" val="126923454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в том числе: кишечные инфекции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А00-А09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2.1</a:t>
                      </a:r>
                      <a:endParaRPr lang="ru-RU" sz="1400" b="1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в том числе: острые инфекции верхних дыхательных путей, и грипп</a:t>
                      </a:r>
                      <a:endParaRPr lang="ru-RU" sz="1400" b="1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J00-J06 J10, J11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10.1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extLst>
                  <a:ext uri="{0D108BD9-81ED-4DB2-BD59-A6C34878D82A}">
                    <a16:rowId xmlns:a16="http://schemas.microsoft.com/office/drawing/2014/main" val="206304367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 err="1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сепсис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А40-А41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2.2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пневмонии</a:t>
                      </a:r>
                      <a:endParaRPr lang="ru-RU" sz="1400" b="1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J12-J16, J18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10.2</a:t>
                      </a:r>
                      <a:endParaRPr lang="ru-RU" sz="1400" b="1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extLst>
                  <a:ext uri="{0D108BD9-81ED-4DB2-BD59-A6C34878D82A}">
                    <a16:rowId xmlns:a16="http://schemas.microsoft.com/office/drawing/2014/main" val="2356123426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 err="1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Энтеробиоз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В80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2.3</a:t>
                      </a:r>
                      <a:endParaRPr lang="ru-RU" sz="1400" b="1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Обструктивный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бронхит</a:t>
                      </a:r>
                      <a:endParaRPr lang="ru-RU" sz="1400" b="1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J44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10.3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extLst>
                  <a:ext uri="{0D108BD9-81ED-4DB2-BD59-A6C34878D82A}">
                    <a16:rowId xmlns:a16="http://schemas.microsoft.com/office/drawing/2014/main" val="144295685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 err="1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Новообразования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С00-D48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Острый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бронхит</a:t>
                      </a:r>
                      <a:endParaRPr lang="ru-RU" sz="1400" b="1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J20, J20.0-J20.9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10.4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extLst>
                  <a:ext uri="{0D108BD9-81ED-4DB2-BD59-A6C34878D82A}">
                    <a16:rowId xmlns:a16="http://schemas.microsoft.com/office/drawing/2014/main" val="223351507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в том числе: гемангиома и </a:t>
                      </a:r>
                      <a:r>
                        <a:rPr lang="ru-RU" sz="1400" dirty="0" err="1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лимфангиома</a:t>
                      </a:r>
                      <a:r>
                        <a:rPr lang="ru-RU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любой локализации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D18</a:t>
                      </a:r>
                      <a:endParaRPr lang="ru-RU" sz="1400" b="1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3.1</a:t>
                      </a:r>
                      <a:endParaRPr lang="ru-RU" sz="1400" b="1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Острый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фарингит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тонзиллит</a:t>
                      </a:r>
                      <a:endParaRPr lang="ru-RU" sz="1400" b="1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J02,J02.0-J02.9. J03,J03.0-J03.9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10.5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extLst>
                  <a:ext uri="{0D108BD9-81ED-4DB2-BD59-A6C34878D82A}">
                    <a16:rowId xmlns:a16="http://schemas.microsoft.com/office/drawing/2014/main" val="3848541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 err="1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Болезни</a:t>
                      </a: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крови</a:t>
                      </a: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, </a:t>
                      </a:r>
                      <a:r>
                        <a:rPr lang="en-US" sz="1400" dirty="0" err="1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кроветворных</a:t>
                      </a: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органов</a:t>
                      </a: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….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D50-D89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Болезни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органов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пищеварения</a:t>
                      </a:r>
                      <a:endParaRPr lang="ru-RU" sz="1400" b="1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K00-K93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11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extLst>
                  <a:ext uri="{0D108BD9-81ED-4DB2-BD59-A6C34878D82A}">
                    <a16:rowId xmlns:a16="http://schemas.microsoft.com/office/drawing/2014/main" val="242218664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в </a:t>
                      </a:r>
                      <a:r>
                        <a:rPr lang="en-US" sz="1400" dirty="0" err="1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том</a:t>
                      </a: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числе</a:t>
                      </a: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- </a:t>
                      </a:r>
                      <a:r>
                        <a:rPr lang="en-US" sz="1400" dirty="0" err="1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анемия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D50-D53, D55-D64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4.1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в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том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числе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: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cтоматит</a:t>
                      </a:r>
                      <a:endParaRPr lang="ru-RU" sz="1400" b="1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K12, K12.0-К12.1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11.1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extLst>
                  <a:ext uri="{0D108BD9-81ED-4DB2-BD59-A6C34878D82A}">
                    <a16:rowId xmlns:a16="http://schemas.microsoft.com/office/drawing/2014/main" val="420159584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Эндокринные болезни, расстройства питания и обмена веществ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Е00-Е90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Болезни кожи и подкожной клетчатки</a:t>
                      </a:r>
                      <a:endParaRPr lang="ru-RU" sz="1400" b="1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L00-L99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12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extLst>
                  <a:ext uri="{0D108BD9-81ED-4DB2-BD59-A6C34878D82A}">
                    <a16:rowId xmlns:a16="http://schemas.microsoft.com/office/drawing/2014/main" val="8005345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в </a:t>
                      </a:r>
                      <a:r>
                        <a:rPr lang="en-US" sz="1400" dirty="0" err="1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том</a:t>
                      </a: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числе</a:t>
                      </a: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- </a:t>
                      </a:r>
                      <a:r>
                        <a:rPr lang="en-US" sz="1400" dirty="0" err="1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гипотрофия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Е40-Е46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5.1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 rowSpan="2"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Болезни костно-мышечной системы и соединительной ткани</a:t>
                      </a:r>
                      <a:endParaRPr lang="ru-RU" sz="1400" b="1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М00-М99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 rowSpan="2"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 rowSpan="2"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 rowSpan="2"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extLst>
                  <a:ext uri="{0D108BD9-81ED-4DB2-BD59-A6C34878D82A}">
                    <a16:rowId xmlns:a16="http://schemas.microsoft.com/office/drawing/2014/main" val="229799356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Психические расстройства и расстройства поведения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F00-F99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002455"/>
                  </a:ext>
                </a:extLst>
              </a:tr>
              <a:tr h="258541"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 err="1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Болезни</a:t>
                      </a: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нервной</a:t>
                      </a: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dirty="0" err="1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системы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G00-G99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Болезни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мочеполовой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системы</a:t>
                      </a:r>
                      <a:endParaRPr lang="ru-RU" sz="1400" b="1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N00-N99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14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extLst>
                  <a:ext uri="{0D108BD9-81ED-4DB2-BD59-A6C34878D82A}">
                    <a16:rowId xmlns:a16="http://schemas.microsoft.com/office/drawing/2014/main" val="108543364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в том числе: детский церебральный паралич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G80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6.1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Отдельные состояния, возникающие в перинатальном периоде</a:t>
                      </a:r>
                      <a:endParaRPr lang="ru-RU" sz="1400" b="1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P00-P96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15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extLst>
                  <a:ext uri="{0D108BD9-81ED-4DB2-BD59-A6C34878D82A}">
                    <a16:rowId xmlns:a16="http://schemas.microsoft.com/office/drawing/2014/main" val="247324777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Болезни глаза и его придаточного аппарата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Н00-Н59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Врожденные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аномалии</a:t>
                      </a:r>
                      <a:endParaRPr lang="ru-RU" sz="1400" b="1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Q00-Q99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extLst>
                  <a:ext uri="{0D108BD9-81ED-4DB2-BD59-A6C34878D82A}">
                    <a16:rowId xmlns:a16="http://schemas.microsoft.com/office/drawing/2014/main" val="4065333863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Болезни уха и сосцевидного отростка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Н60-Н95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в том числе врожденные аномалии сердца и системы кровообращения</a:t>
                      </a:r>
                      <a:endParaRPr lang="ru-RU" sz="1400" b="1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Q20-Q28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16.1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extLst>
                  <a:ext uri="{0D108BD9-81ED-4DB2-BD59-A6C34878D82A}">
                    <a16:rowId xmlns:a16="http://schemas.microsoft.com/office/drawing/2014/main" val="172473220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в том числе: острый наружный отит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Н60.5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8.1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Симптомы, признаки и отклонения от нормы</a:t>
                      </a:r>
                      <a:endParaRPr lang="ru-RU" sz="1400" b="1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R00-R99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17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extLst>
                  <a:ext uri="{0D108BD9-81ED-4DB2-BD59-A6C34878D82A}">
                    <a16:rowId xmlns:a16="http://schemas.microsoft.com/office/drawing/2014/main" val="272983828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двухсторонняя потеря слуха, тугоухость </a:t>
                      </a: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IV</a:t>
                      </a:r>
                      <a:r>
                        <a:rPr lang="ru-RU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степени, глухота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Н90, Н91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8.2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Травмы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и </a:t>
                      </a:r>
                      <a:r>
                        <a:rPr lang="en-US" sz="1400" b="1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отравления</a:t>
                      </a:r>
                      <a:endParaRPr lang="ru-RU" sz="1400" b="1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S00-T98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18</a:t>
                      </a:r>
                      <a:endParaRPr lang="ru-RU" sz="14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4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4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2906" marR="2906" marT="2906" marB="2906" anchor="ctr"/>
                </a:tc>
                <a:extLst>
                  <a:ext uri="{0D108BD9-81ED-4DB2-BD59-A6C34878D82A}">
                    <a16:rowId xmlns:a16="http://schemas.microsoft.com/office/drawing/2014/main" val="294969878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4898287" y="-38100"/>
            <a:ext cx="84914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1" i="0" u="none" strike="noStrike" cap="none" normalizeH="0" baseline="0" dirty="0" bmk="z3422">
                <a:ln>
                  <a:noFill/>
                </a:ln>
                <a:solidFill>
                  <a:schemeClr val="tx2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2300 Число заболеваний детей 0-5 лет, в том числе от 0-1 года.</a:t>
            </a:r>
            <a:endParaRPr kumimoji="0" lang="ru-RU" altLang="ru-RU" sz="20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Таблица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7188426"/>
              </p:ext>
            </p:extLst>
          </p:nvPr>
        </p:nvGraphicFramePr>
        <p:xfrm>
          <a:off x="533400" y="1714500"/>
          <a:ext cx="17145000" cy="77340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831502408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926937883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167892418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50300206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3884290483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1424994329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1506453069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1201936728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1748984659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39483178"/>
                    </a:ext>
                  </a:extLst>
                </a:gridCol>
              </a:tblGrid>
              <a:tr h="457200">
                <a:tc rowSpan="3"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b="1" dirty="0" err="1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Наименование</a:t>
                      </a:r>
                      <a:endParaRPr lang="ru-RU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>
                    <a:solidFill>
                      <a:schemeClr val="tx2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b="1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№ строки</a:t>
                      </a:r>
                      <a:endParaRPr lang="ru-RU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>
                    <a:solidFill>
                      <a:schemeClr val="tx2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b="1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Подлежало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осмотру</a:t>
                      </a:r>
                      <a:endParaRPr lang="ru-RU" sz="1600" b="1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>
                    <a:solidFill>
                      <a:schemeClr val="tx2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b="1" dirty="0" err="1">
                          <a:solidFill>
                            <a:schemeClr val="bg1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Осмотрено</a:t>
                      </a:r>
                      <a:endParaRPr lang="ru-RU" sz="1600" b="1" dirty="0">
                        <a:solidFill>
                          <a:schemeClr val="bg1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>
                    <a:solidFill>
                      <a:schemeClr val="tx2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b="1" dirty="0" err="1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Выявлено</a:t>
                      </a:r>
                      <a:r>
                        <a:rPr lang="en-US" sz="1600" b="1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при</a:t>
                      </a:r>
                      <a:r>
                        <a:rPr lang="en-US" sz="1600" b="1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dirty="0" err="1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осмотрах</a:t>
                      </a:r>
                      <a:endParaRPr lang="ru-RU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6346302"/>
                  </a:ext>
                </a:extLst>
              </a:tr>
              <a:tr h="2642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с </a:t>
                      </a:r>
                      <a:r>
                        <a:rPr lang="en-US" sz="1600" b="1" dirty="0" err="1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понижением</a:t>
                      </a:r>
                      <a:r>
                        <a:rPr lang="en-US" sz="16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остроты</a:t>
                      </a:r>
                      <a:endParaRPr lang="ru-RU" sz="16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с </a:t>
                      </a:r>
                      <a:r>
                        <a:rPr lang="en-US" sz="1600" b="1" dirty="0" err="1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дефектами</a:t>
                      </a:r>
                      <a:r>
                        <a:rPr lang="en-US" sz="16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речи</a:t>
                      </a:r>
                      <a:endParaRPr lang="ru-RU" sz="16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 rowSpan="2"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b="1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со сколиозом</a:t>
                      </a:r>
                      <a:endParaRPr lang="ru-RU" sz="1600" b="1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 rowSpan="2"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b="1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с нарушениями осанки</a:t>
                      </a:r>
                      <a:endParaRPr lang="ru-RU" sz="1600" b="1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 rowSpan="2"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b="1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с нервно-психическими отклонениями</a:t>
                      </a:r>
                      <a:endParaRPr lang="ru-RU" sz="1600" b="1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extLst>
                  <a:ext uri="{0D108BD9-81ED-4DB2-BD59-A6C34878D82A}">
                    <a16:rowId xmlns:a16="http://schemas.microsoft.com/office/drawing/2014/main" val="1659271117"/>
                  </a:ext>
                </a:extLst>
              </a:tr>
              <a:tr h="49780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b="1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слуха</a:t>
                      </a:r>
                      <a:endParaRPr lang="ru-RU" sz="1600" b="1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b="1" dirty="0" err="1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зрения</a:t>
                      </a:r>
                      <a:endParaRPr lang="ru-RU" sz="16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5850914"/>
                  </a:ext>
                </a:extLst>
              </a:tr>
              <a:tr h="264200"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b="1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А</a:t>
                      </a:r>
                      <a:endParaRPr lang="ru-RU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Б</a:t>
                      </a:r>
                      <a:endParaRPr lang="ru-RU" sz="16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ru-RU" sz="1600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ru-RU" sz="1600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ru-RU" sz="1600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ru-RU" sz="1600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5</a:t>
                      </a:r>
                      <a:endParaRPr lang="ru-RU" sz="160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6</a:t>
                      </a:r>
                      <a:endParaRPr lang="ru-RU" sz="160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7</a:t>
                      </a:r>
                      <a:endParaRPr lang="ru-RU" sz="1600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ru-RU" sz="1600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extLst>
                  <a:ext uri="{0D108BD9-81ED-4DB2-BD59-A6C34878D82A}">
                    <a16:rowId xmlns:a16="http://schemas.microsoft.com/office/drawing/2014/main" val="2906397788"/>
                  </a:ext>
                </a:extLst>
              </a:tr>
              <a:tr h="1020280"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600" b="1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Всего детей (в возрасте до 14 лет включительно)</a:t>
                      </a:r>
                      <a:endParaRPr lang="ru-RU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01</a:t>
                      </a:r>
                      <a:endParaRPr lang="ru-RU" sz="16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extLst>
                  <a:ext uri="{0D108BD9-81ED-4DB2-BD59-A6C34878D82A}">
                    <a16:rowId xmlns:a16="http://schemas.microsoft.com/office/drawing/2014/main" val="2365682788"/>
                  </a:ext>
                </a:extLst>
              </a:tr>
              <a:tr h="779667"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600" b="1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в том числе:</a:t>
                      </a: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600" b="1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дошкольного возраста</a:t>
                      </a:r>
                      <a:endParaRPr lang="ru-RU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02</a:t>
                      </a:r>
                      <a:endParaRPr lang="ru-RU" sz="16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extLst>
                  <a:ext uri="{0D108BD9-81ED-4DB2-BD59-A6C34878D82A}">
                    <a16:rowId xmlns:a16="http://schemas.microsoft.com/office/drawing/2014/main" val="4237300028"/>
                  </a:ext>
                </a:extLst>
              </a:tr>
              <a:tr h="527641"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b="1" dirty="0" err="1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школьники</a:t>
                      </a:r>
                      <a:r>
                        <a:rPr lang="en-US" sz="1600" b="1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 (0-9 </a:t>
                      </a:r>
                      <a:r>
                        <a:rPr lang="en-US" sz="1600" b="1" dirty="0" err="1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классов</a:t>
                      </a:r>
                      <a:r>
                        <a:rPr lang="en-US" sz="1600" b="1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)</a:t>
                      </a:r>
                      <a:endParaRPr lang="ru-RU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03</a:t>
                      </a:r>
                      <a:endParaRPr lang="ru-RU" sz="16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extLst>
                  <a:ext uri="{0D108BD9-81ED-4DB2-BD59-A6C34878D82A}">
                    <a16:rowId xmlns:a16="http://schemas.microsoft.com/office/drawing/2014/main" val="1051728719"/>
                  </a:ext>
                </a:extLst>
              </a:tr>
              <a:tr h="1020280"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600" b="1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прошедшие скрининговые обследование до 3 лет, из них</a:t>
                      </a:r>
                      <a:endParaRPr lang="ru-RU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04</a:t>
                      </a:r>
                      <a:endParaRPr lang="ru-RU" sz="16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extLst>
                  <a:ext uri="{0D108BD9-81ED-4DB2-BD59-A6C34878D82A}">
                    <a16:rowId xmlns:a16="http://schemas.microsoft.com/office/drawing/2014/main" val="2259434229"/>
                  </a:ext>
                </a:extLst>
              </a:tr>
              <a:tr h="1272306"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600" b="1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направленные на психо- медико-педагогическую коррекцию</a:t>
                      </a:r>
                      <a:endParaRPr lang="ru-RU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05</a:t>
                      </a:r>
                      <a:endParaRPr lang="ru-RU" sz="16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extLst>
                  <a:ext uri="{0D108BD9-81ED-4DB2-BD59-A6C34878D82A}">
                    <a16:rowId xmlns:a16="http://schemas.microsoft.com/office/drawing/2014/main" val="3728046197"/>
                  </a:ext>
                </a:extLst>
              </a:tr>
              <a:tr h="1524333"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600" b="1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кроме того, </a:t>
                      </a: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600" b="1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дети переданные </a:t>
                      </a: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600" b="1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под наблюдение </a:t>
                      </a: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ru-RU" sz="1600" b="1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в подрос. кабинет</a:t>
                      </a:r>
                      <a:endParaRPr lang="ru-RU" sz="1600" b="1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b="1" dirty="0">
                          <a:solidFill>
                            <a:schemeClr val="tx2"/>
                          </a:solidFill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06</a:t>
                      </a:r>
                      <a:endParaRPr lang="ru-RU" sz="1600" b="1" dirty="0">
                        <a:solidFill>
                          <a:schemeClr val="tx2"/>
                        </a:solidFill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2700" algn="ctr">
                        <a:lnSpc>
                          <a:spcPct val="115000"/>
                        </a:lnSpc>
                        <a:spcAft>
                          <a:spcPts val="100"/>
                        </a:spcAft>
                      </a:pPr>
                      <a:r>
                        <a:rPr lang="en-US" sz="1600" dirty="0">
                          <a:effectLst/>
                          <a:latin typeface="Century Gothic" panose="020B0502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ru-RU" sz="1600" dirty="0">
                        <a:effectLst/>
                        <a:latin typeface="Century Gothic" panose="020B0502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772" marR="6772" marT="6772" marB="6772" anchor="ctr"/>
                </a:tc>
                <a:extLst>
                  <a:ext uri="{0D108BD9-81ED-4DB2-BD59-A6C34878D82A}">
                    <a16:rowId xmlns:a16="http://schemas.microsoft.com/office/drawing/2014/main" val="3460786355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33400" y="342900"/>
            <a:ext cx="163830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 </a:t>
            </a:r>
            <a:r>
              <a:rPr kumimoji="0" lang="en-US" altLang="ru-RU" sz="1600" b="0" i="0" u="none" strike="noStrike" cap="none" normalizeH="0" baseline="0" dirty="0" bmk="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   </a:t>
            </a:r>
            <a:r>
              <a:rPr kumimoji="0" lang="en-US" altLang="ru-RU" sz="1600" b="0" i="0" u="none" strike="noStrike" cap="none" normalizeH="0" baseline="0" dirty="0" bmk="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</a:t>
            </a:r>
            <a:r>
              <a:rPr kumimoji="0" lang="ru-RU" altLang="ru-RU" sz="1600" b="0" i="0" u="none" strike="noStrike" cap="none" normalizeH="0" baseline="0" dirty="0" bmk="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ru-RU" altLang="ru-RU" sz="1600" b="1" i="0" u="none" strike="noStrike" cap="none" normalizeH="0" baseline="0" dirty="0" bmk="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2400 </a:t>
            </a:r>
            <a:r>
              <a:rPr kumimoji="0" lang="ru-RU" altLang="ru-RU" sz="1600" b="0" i="0" u="none" strike="noStrike" cap="none" normalizeH="0" baseline="0" dirty="0" bmk="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Работа с детьми, достигшими 1 года и проживающими в районе обслуживания данной организации.</a:t>
            </a:r>
            <a:endParaRPr kumimoji="0" lang="ru-RU" altLang="ru-RU" sz="1600" b="0" i="0" u="none" strike="noStrike" cap="none" normalizeH="0" baseline="0" dirty="0" bmk="">
              <a:ln>
                <a:noFill/>
              </a:ln>
              <a:solidFill>
                <a:schemeClr val="bg1"/>
              </a:solidFill>
              <a:effectLst/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600" b="0" i="0" u="none" strike="noStrike" cap="none" normalizeH="0" baseline="0" dirty="0" bmk="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    </a:t>
            </a:r>
            <a:r>
              <a:rPr kumimoji="0" lang="ru-RU" altLang="ru-RU" sz="1600" b="0" i="0" u="none" strike="noStrike" cap="none" normalizeH="0" baseline="0" dirty="0" bmk="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Число детей, достигших в отчетном году возраста: 5 лет 1 _________ 2 лет 2 _____________________ 1 года 3 _______________, из них: исключительно на грудном вскармливании до 3 месяцев 4 __________________ до 6 месяцев 5__________ на грудном вскармливании до 12 месяцев 6 ___________ кроме того, на грудном вскармливании до 18 месяцев 7 ___________.</a:t>
            </a:r>
            <a:endParaRPr kumimoji="0" lang="ru-RU" altLang="ru-RU" sz="1600" b="0" i="0" u="none" strike="noStrike" cap="none" normalizeH="0" baseline="0" dirty="0" bmk="">
              <a:ln>
                <a:noFill/>
              </a:ln>
              <a:solidFill>
                <a:schemeClr val="bg1"/>
              </a:solidFill>
              <a:effectLst/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ru-RU" sz="1600" b="0" i="0" u="none" strike="noStrike" cap="none" normalizeH="0" baseline="0" dirty="0" bmk="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     </a:t>
            </a:r>
            <a:r>
              <a:rPr kumimoji="0" lang="ru-RU" altLang="ru-RU" sz="1600" b="0" i="0" u="none" strike="noStrike" cap="none" normalizeH="0" baseline="0" dirty="0" bmk="z3426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kumimoji="0" lang="ru-RU" altLang="ru-RU" sz="1600" b="1" i="0" u="none" strike="noStrike" cap="none" normalizeH="0" baseline="0" dirty="0" bmk="z3426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2500 </a:t>
            </a:r>
            <a:r>
              <a:rPr kumimoji="0" lang="ru-RU" altLang="ru-RU" sz="1600" b="0" i="0" u="none" strike="noStrike" cap="none" normalizeH="0" baseline="0" dirty="0" bmk="z3426">
                <a:ln>
                  <a:noFill/>
                </a:ln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Профилактические осмотры детей и их результаты</a:t>
            </a:r>
            <a:endParaRPr kumimoji="0" lang="ru-RU" altLang="ru-RU" sz="1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Объект 5">
            <a:extLst>
              <a:ext uri="{FF2B5EF4-FFF2-40B4-BE49-F238E27FC236}">
                <a16:creationId xmlns:a16="http://schemas.microsoft.com/office/drawing/2014/main" id="{EA38AC72-0C40-ACC5-C694-FA4496C2495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9626347"/>
              </p:ext>
            </p:extLst>
          </p:nvPr>
        </p:nvGraphicFramePr>
        <p:xfrm>
          <a:off x="3238499" y="2400300"/>
          <a:ext cx="11811001" cy="2261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4606">
                  <a:extLst>
                    <a:ext uri="{9D8B030D-6E8A-4147-A177-3AD203B41FA5}">
                      <a16:colId xmlns:a16="http://schemas.microsoft.com/office/drawing/2014/main" val="707424433"/>
                    </a:ext>
                  </a:extLst>
                </a:gridCol>
                <a:gridCol w="595968">
                  <a:extLst>
                    <a:ext uri="{9D8B030D-6E8A-4147-A177-3AD203B41FA5}">
                      <a16:colId xmlns:a16="http://schemas.microsoft.com/office/drawing/2014/main" val="3285807530"/>
                    </a:ext>
                  </a:extLst>
                </a:gridCol>
                <a:gridCol w="5580427">
                  <a:extLst>
                    <a:ext uri="{9D8B030D-6E8A-4147-A177-3AD203B41FA5}">
                      <a16:colId xmlns:a16="http://schemas.microsoft.com/office/drawing/2014/main" val="3522285631"/>
                    </a:ext>
                  </a:extLst>
                </a:gridCol>
              </a:tblGrid>
              <a:tr h="533400">
                <a:tc gridSpan="3">
                  <a:txBody>
                    <a:bodyPr/>
                    <a:lstStyle/>
                    <a:p>
                      <a:pPr algn="ctr"/>
                      <a:r>
                        <a:rPr lang="ru-RU" sz="2000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Century Gothic" panose="020B0502020202020204" pitchFamily="34" charset="0"/>
                        </a:rPr>
                        <a:t>ВНУТРИФОРМЕННЫЙ КОНТРОЛЬ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455644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algn="r" fontAlgn="b"/>
                      <a:r>
                        <a:rPr lang="ru-RU" sz="1400" b="0" i="0" u="none" strike="noStrike" kern="1200" dirty="0">
                          <a:solidFill>
                            <a:srgbClr val="333333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01,31,2100,2,01:05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Century Gothic" panose="020B0502020202020204" pitchFamily="34" charset="0"/>
                        </a:rPr>
                        <a:t>&gt;</a:t>
                      </a:r>
                      <a:endParaRPr lang="ru-RU" b="1" dirty="0">
                        <a:latin typeface="Century Gothic" panose="020B0502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400" b="0" i="0" u="none" strike="noStrike" kern="1200" dirty="0">
                          <a:solidFill>
                            <a:srgbClr val="333333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31,2100,1,01:05*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669586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none" strike="noStrike" kern="1200" dirty="0">
                          <a:solidFill>
                            <a:srgbClr val="333333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04,31,2300,20,01:02</a:t>
                      </a:r>
                    </a:p>
                    <a:p>
                      <a:pPr marL="0" algn="r" defTabSz="914400" rtl="0" eaLnBrk="1" fontAlgn="b" latinLnBrk="0" hangingPunct="1"/>
                      <a:endParaRPr lang="ru-RU" sz="1400" b="0" i="0" u="none" strike="noStrike" kern="1200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rgbClr val="333333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&gt;</a:t>
                      </a:r>
                      <a:endParaRPr lang="ru-RU" sz="1800" b="1" i="0" u="none" strike="noStrike" kern="1200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400" b="0" i="0" u="none" strike="noStrike" kern="1200" dirty="0">
                          <a:solidFill>
                            <a:srgbClr val="333333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31,2300,21+22+23,01:02*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699181"/>
                  </a:ext>
                </a:extLst>
              </a:tr>
              <a:tr h="576000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b="0" i="0" u="none" strike="noStrike" kern="1200" dirty="0">
                          <a:solidFill>
                            <a:srgbClr val="333333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04,31,2500,1:6,01</a:t>
                      </a:r>
                    </a:p>
                    <a:p>
                      <a:pPr marL="0" algn="r" defTabSz="914400" rtl="0" eaLnBrk="1" fontAlgn="b" latinLnBrk="0" hangingPunct="1"/>
                      <a:endParaRPr lang="ru-RU" sz="1400" b="0" i="0" u="none" strike="noStrike" kern="1200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0" u="none" strike="noStrike" kern="1200" dirty="0">
                          <a:solidFill>
                            <a:srgbClr val="333333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&gt;</a:t>
                      </a:r>
                      <a:endParaRPr lang="ru-RU" sz="1800" b="1" i="0" u="none" strike="noStrike" kern="1200" dirty="0">
                        <a:solidFill>
                          <a:srgbClr val="333333"/>
                        </a:solidFill>
                        <a:effectLst/>
                        <a:latin typeface="Century Gothic" panose="020B050202020202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ru-RU" sz="1400" b="0" i="0" u="none" strike="noStrike" kern="1200" dirty="0">
                          <a:solidFill>
                            <a:srgbClr val="333333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31,2500,1:6,02*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99356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1128</Words>
  <Application>Microsoft Office PowerPoint</Application>
  <PresentationFormat>Произвольный</PresentationFormat>
  <Paragraphs>495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Century Gothic</vt:lpstr>
      <vt:lpstr>Arial</vt:lpstr>
      <vt:lpstr>Wingdings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Медстат</dc:title>
  <cp:lastModifiedBy>Дархан Т. Козбаев</cp:lastModifiedBy>
  <cp:revision>26</cp:revision>
  <dcterms:created xsi:type="dcterms:W3CDTF">2006-08-16T00:00:00Z</dcterms:created>
  <dcterms:modified xsi:type="dcterms:W3CDTF">2023-12-21T08:04:49Z</dcterms:modified>
  <dc:identifier>DAFvhq77pbY</dc:identifier>
</cp:coreProperties>
</file>